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Libre Franklin Thin" panose="00000300000000000000" charset="0"/>
      <p:regular r:id="rId30"/>
      <p:bold r:id="rId31"/>
      <p:italic r:id="rId32"/>
      <p:boldItalic r:id="rId33"/>
    </p:embeddedFont>
    <p:embeddedFont>
      <p:font typeface="Montserrat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46479"/>
  </p:normalViewPr>
  <p:slideViewPr>
    <p:cSldViewPr snapToGrid="0" snapToObjects="1">
      <p:cViewPr varScale="1">
        <p:scale>
          <a:sx n="33" d="100"/>
          <a:sy n="33" d="100"/>
        </p:scale>
        <p:origin x="21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customXml" Target="../customXml/item2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eb5c0dc858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eb5c0dc85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e85ad4f1c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e85ad4f1c2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e85ad4f1c2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85ad4f1c2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e85ad4f1c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 rot="5400000">
            <a:off x="5929884" y="13716"/>
            <a:ext cx="4754880" cy="624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 rot="5400000">
            <a:off x="7459770" y="1774724"/>
            <a:ext cx="4986002" cy="2954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1969744" y="-451840"/>
            <a:ext cx="4986002" cy="7407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2B2B2B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 title="Page Number Shape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96" name="Google Shape;96;p14" title="Verticle Rule Line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14"/>
          <p:cNvSpPr txBox="1"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7200"/>
              <a:buFont typeface="Arial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200"/>
              <a:buNone/>
              <a:defRPr sz="2200"/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8286356" y="6007608"/>
            <a:ext cx="3143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1078991" y="6007608"/>
            <a:ext cx="6720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i="1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2B2B2B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 title="Page Number Shape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39" name="Google Shape;39;p6" title="Verticle Rule Line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Google Shape;40;p6"/>
          <p:cNvSpPr txBox="1"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7200"/>
              <a:buFont typeface="Arial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200"/>
              <a:buNone/>
              <a:defRPr sz="2200"/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286356" y="6007608"/>
            <a:ext cx="3143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1078991" y="6007608"/>
            <a:ext cx="6720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spcBef>
                <a:spcPts val="0"/>
              </a:spcBef>
              <a:buNone/>
              <a:defRPr sz="9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5184648" y="758952"/>
            <a:ext cx="6245352" cy="224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5184647" y="3273551"/>
            <a:ext cx="6245351" cy="224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sz="2200" b="0" i="1"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2"/>
          </p:nvPr>
        </p:nvSpPr>
        <p:spPr>
          <a:xfrm>
            <a:off x="5190323" y="1377198"/>
            <a:ext cx="623967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3"/>
          </p:nvPr>
        </p:nvSpPr>
        <p:spPr>
          <a:xfrm>
            <a:off x="5184647" y="3319548"/>
            <a:ext cx="6245351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sz="2200" b="0" i="1"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4"/>
          </p:nvPr>
        </p:nvSpPr>
        <p:spPr>
          <a:xfrm>
            <a:off x="5184646" y="3932372"/>
            <a:ext cx="6245352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marL="2286000" lvl="4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5183188" y="758951"/>
            <a:ext cx="6245352" cy="4754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/>
            </a:lvl2pPr>
            <a:lvl3pPr marL="1371600" lvl="2" indent="-330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4pPr>
            <a:lvl5pPr marL="2286000" lvl="4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 sz="1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758953" y="3815080"/>
            <a:ext cx="3831336" cy="1698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5183188" y="758951"/>
            <a:ext cx="6245352" cy="4754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  <a:defRPr sz="2800" b="0" i="1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758952" y="3794760"/>
            <a:ext cx="3831336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 title="Page Number Shape"/>
          <p:cNvSpPr/>
          <p:nvPr/>
        </p:nvSpPr>
        <p:spPr>
          <a:xfrm>
            <a:off x="11784011" y="5778801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  <a:defRPr sz="6000" b="0" i="1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1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sz="1400" b="0" i="1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1" u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1" u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1" u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1" u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1" u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1" u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1" u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1" u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1" u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 title="Page Number Shape"/>
          <p:cNvSpPr/>
          <p:nvPr/>
        </p:nvSpPr>
        <p:spPr>
          <a:xfrm>
            <a:off x="11784011" y="5778801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Arial"/>
              <a:buNone/>
              <a:defRPr sz="6000" b="0" i="1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None/>
              <a:defRPr sz="1800" b="0" i="1" u="none" strike="noStrike" cap="non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None/>
              <a:defRPr sz="1400" b="0" i="1" u="none" strike="noStrike" cap="non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EFEF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1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1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1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1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1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1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1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1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1" u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journalistsresource.org/studies/environment/transportation/fundamental-law-road-congestion-evidence-u-s-citie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flickr.com/photos/jcbwalsh/6829618052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1" y="-1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7" name="Google Shape;107;p15" descr="A group of people sitting on a blue bench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b="32835"/>
          <a:stretch/>
        </p:blipFill>
        <p:spPr>
          <a:xfrm>
            <a:off x="-6095" y="1"/>
            <a:ext cx="12191998" cy="546592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4097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1811238" y="3428999"/>
            <a:ext cx="77826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Together, we can thrive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VERMONT CLIMATE ACTION PLAN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Public Engagement Event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0" name="Google Shape;110;p15" descr="Background patter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0361" y="5591440"/>
            <a:ext cx="2119086" cy="1141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7419" y="5650504"/>
            <a:ext cx="1904419" cy="95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 descr="A picture containing shap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85698" y="5574315"/>
            <a:ext cx="2476691" cy="1104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4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229" name="Google Shape;229;p24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0" name="Google Shape;230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31" name="Google Shape;231;p24" descr="A group of cars on a road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t="169" b="15559"/>
          <a:stretch/>
        </p:blipFill>
        <p:spPr>
          <a:xfrm>
            <a:off x="7" y="10"/>
            <a:ext cx="1219198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4"/>
          <p:cNvSpPr/>
          <p:nvPr/>
        </p:nvSpPr>
        <p:spPr>
          <a:xfrm>
            <a:off x="11784011" y="1143293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3" name="Google Shape;233;p24"/>
          <p:cNvSpPr txBox="1"/>
          <p:nvPr/>
        </p:nvSpPr>
        <p:spPr>
          <a:xfrm>
            <a:off x="9562755" y="6657945"/>
            <a:ext cx="2629245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by Unknown Author is licensed under </a:t>
            </a:r>
            <a:r>
              <a:rPr lang="en-US" sz="700" u="sng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sz="7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4" name="Google Shape;234;p24"/>
          <p:cNvSpPr/>
          <p:nvPr/>
        </p:nvSpPr>
        <p:spPr>
          <a:xfrm>
            <a:off x="0" y="0"/>
            <a:ext cx="8359200" cy="6858000"/>
          </a:xfrm>
          <a:prstGeom prst="rect">
            <a:avLst/>
          </a:prstGeom>
          <a:gradFill>
            <a:gsLst>
              <a:gs pos="0">
                <a:srgbClr val="888888"/>
              </a:gs>
              <a:gs pos="0">
                <a:srgbClr val="444444"/>
              </a:gs>
              <a:gs pos="100000">
                <a:srgbClr val="000000">
                  <a:alpha val="0"/>
                </a:srgbClr>
              </a:gs>
            </a:gsLst>
            <a:lin ang="2399547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35" name="Google Shape;235;p24"/>
          <p:cNvSpPr txBox="1"/>
          <p:nvPr/>
        </p:nvSpPr>
        <p:spPr>
          <a:xfrm>
            <a:off x="1006325" y="273800"/>
            <a:ext cx="103659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WHY ACTION IS NEEDED</a:t>
            </a:r>
            <a:endParaRPr sz="3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Acting now matters</a:t>
            </a:r>
            <a:r>
              <a:rPr lang="en-US" sz="39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9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24"/>
          <p:cNvSpPr txBox="1"/>
          <p:nvPr/>
        </p:nvSpPr>
        <p:spPr>
          <a:xfrm>
            <a:off x="1121900" y="2560950"/>
            <a:ext cx="6957300" cy="173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These changes </a:t>
            </a:r>
            <a:endParaRPr sz="5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aren’t locked in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7" name="Google Shape;237;p24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5" descr="Chart, bar char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51742" y="57045"/>
            <a:ext cx="7097392" cy="674390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5"/>
          <p:cNvSpPr txBox="1"/>
          <p:nvPr/>
        </p:nvSpPr>
        <p:spPr>
          <a:xfrm>
            <a:off x="113850" y="242500"/>
            <a:ext cx="4223400" cy="3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rPr>
              <a:t>WHY ACTION IS NEEDED</a:t>
            </a:r>
            <a:endParaRPr sz="3900" b="1">
              <a:solidFill>
                <a:srgbClr val="88888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Acting </a:t>
            </a:r>
            <a:endParaRPr sz="39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now </a:t>
            </a:r>
            <a:endParaRPr sz="39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matters </a:t>
            </a:r>
            <a:endParaRPr sz="39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97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9" name="Google Shape;249;p26"/>
          <p:cNvSpPr txBox="1">
            <a:spLocks noGrp="1"/>
          </p:cNvSpPr>
          <p:nvPr>
            <p:ph type="ctrTitle"/>
          </p:nvPr>
        </p:nvSpPr>
        <p:spPr>
          <a:xfrm>
            <a:off x="1079003" y="893925"/>
            <a:ext cx="9568200" cy="3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Arial"/>
              <a:buNone/>
            </a:pPr>
            <a:r>
              <a:rPr lang="en-US" sz="6000" b="1" i="0">
                <a:latin typeface="Montserrat"/>
                <a:ea typeface="Montserrat"/>
                <a:cs typeface="Montserrat"/>
                <a:sym typeface="Montserrat"/>
              </a:rPr>
              <a:t>LET’S DISCUSS:</a:t>
            </a:r>
            <a:br>
              <a:rPr lang="en-US" sz="4000">
                <a:latin typeface="Montserrat"/>
                <a:ea typeface="Montserrat"/>
                <a:cs typeface="Montserrat"/>
                <a:sym typeface="Montserrat"/>
              </a:rPr>
            </a:b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50000"/>
              <a:buFont typeface="Arial"/>
              <a:buNone/>
            </a:pPr>
            <a:r>
              <a:rPr lang="en-US" sz="4000" b="1">
                <a:latin typeface="Montserrat"/>
                <a:ea typeface="Montserrat"/>
                <a:cs typeface="Montserrat"/>
                <a:sym typeface="Montserrat"/>
              </a:rPr>
              <a:t>What climate change impacts are you most concerned about </a:t>
            </a:r>
            <a:r>
              <a:rPr lang="en-US" sz="4000">
                <a:latin typeface="Montserrat"/>
                <a:ea typeface="Montserrat"/>
                <a:cs typeface="Montserrat"/>
                <a:sym typeface="Montserrat"/>
              </a:rPr>
              <a:t>(for Vermont, your community, and you personally) </a:t>
            </a:r>
            <a:r>
              <a:rPr lang="en-US" sz="4000" b="1">
                <a:latin typeface="Montserrat"/>
                <a:ea typeface="Montserrat"/>
                <a:cs typeface="Montserrat"/>
                <a:sym typeface="Montserrat"/>
              </a:rPr>
              <a:t>and why?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50" name="Google Shape;250;p26"/>
          <p:cNvCxnSpPr/>
          <p:nvPr/>
        </p:nvCxnSpPr>
        <p:spPr>
          <a:xfrm rot="10800000">
            <a:off x="1140408" y="4555071"/>
            <a:ext cx="704088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1" name="Google Shape;251;p26"/>
          <p:cNvSpPr/>
          <p:nvPr/>
        </p:nvSpPr>
        <p:spPr>
          <a:xfrm>
            <a:off x="11784011" y="4145496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257" name="Google Shape;257;p27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8" name="Google Shape;258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59" name="Google Shape;259;p27" descr="White arrows painted on the asphalt"/>
          <p:cNvPicPr preferRelativeResize="0"/>
          <p:nvPr/>
        </p:nvPicPr>
        <p:blipFill rotWithShape="1">
          <a:blip r:embed="rId3">
            <a:alphaModFix/>
          </a:blip>
          <a:srcRect t="1213" b="13882"/>
          <a:stretch/>
        </p:blipFill>
        <p:spPr>
          <a:xfrm>
            <a:off x="1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7"/>
          <p:cNvSpPr/>
          <p:nvPr/>
        </p:nvSpPr>
        <p:spPr>
          <a:xfrm rot="5400000">
            <a:off x="3960126" y="-1373875"/>
            <a:ext cx="6858000" cy="9605749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1" name="Google Shape;261;p27"/>
          <p:cNvSpPr txBox="1">
            <a:spLocks noGrp="1"/>
          </p:cNvSpPr>
          <p:nvPr>
            <p:ph type="title"/>
          </p:nvPr>
        </p:nvSpPr>
        <p:spPr>
          <a:xfrm>
            <a:off x="6170624" y="1143000"/>
            <a:ext cx="5303520" cy="298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lang="en-US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Pathways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62" name="Google Shape;262;p27"/>
          <p:cNvCxnSpPr/>
          <p:nvPr/>
        </p:nvCxnSpPr>
        <p:spPr>
          <a:xfrm rot="10800000">
            <a:off x="6238864" y="4291242"/>
            <a:ext cx="521208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3" name="Google Shape;263;p27"/>
          <p:cNvSpPr/>
          <p:nvPr/>
        </p:nvSpPr>
        <p:spPr>
          <a:xfrm>
            <a:off x="11784011" y="5788152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269" name="Google Shape;269;p28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0" name="Google Shape;270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71" name="Google Shape;271;p28" descr="Strips of candy"/>
          <p:cNvPicPr preferRelativeResize="0"/>
          <p:nvPr/>
        </p:nvPicPr>
        <p:blipFill rotWithShape="1">
          <a:blip r:embed="rId3">
            <a:alphaModFix/>
          </a:blip>
          <a:srcRect t="224" b="10842"/>
          <a:stretch/>
        </p:blipFill>
        <p:spPr>
          <a:xfrm>
            <a:off x="1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8"/>
          <p:cNvSpPr/>
          <p:nvPr/>
        </p:nvSpPr>
        <p:spPr>
          <a:xfrm rot="5400000">
            <a:off x="3960126" y="-1373875"/>
            <a:ext cx="6858000" cy="9605749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3" name="Google Shape;273;p28"/>
          <p:cNvSpPr txBox="1">
            <a:spLocks noGrp="1"/>
          </p:cNvSpPr>
          <p:nvPr>
            <p:ph type="body" idx="1"/>
          </p:nvPr>
        </p:nvSpPr>
        <p:spPr>
          <a:xfrm>
            <a:off x="4856165" y="4625608"/>
            <a:ext cx="6927845" cy="131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</a:pPr>
            <a:r>
              <a:rPr lang="en-US" sz="4800" b="1" i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Resilient Agriculture and Ecosystems</a:t>
            </a:r>
            <a:endParaRPr sz="4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74" name="Google Shape;274;p28"/>
          <p:cNvCxnSpPr/>
          <p:nvPr/>
        </p:nvCxnSpPr>
        <p:spPr>
          <a:xfrm rot="10800000">
            <a:off x="6238864" y="4291242"/>
            <a:ext cx="521208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5" name="Google Shape;275;p28"/>
          <p:cNvSpPr/>
          <p:nvPr/>
        </p:nvSpPr>
        <p:spPr>
          <a:xfrm>
            <a:off x="11784011" y="5788152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6" name="Google Shape;276;p28"/>
          <p:cNvSpPr txBox="1"/>
          <p:nvPr/>
        </p:nvSpPr>
        <p:spPr>
          <a:xfrm>
            <a:off x="4579975" y="896325"/>
            <a:ext cx="7480200" cy="3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Sustain and Expand Carbon Capture and Storage in Vermont’s Natural and Working Lands, Soils and Waters</a:t>
            </a:r>
            <a:endParaRPr sz="2000">
              <a:solidFill>
                <a:srgbClr val="FFFFF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Sustain, Restore and Enhance the Health of Vermont’s Natural Working Lands, Soils and Water</a:t>
            </a:r>
            <a:endParaRPr sz="2000">
              <a:solidFill>
                <a:srgbClr val="FFFFF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Support Vermont’s Farmers, Foresters and Land Workers to Cut Climate Pollution and Increase Resilience to Impacts</a:t>
            </a:r>
            <a:endParaRPr sz="2000">
              <a:solidFill>
                <a:srgbClr val="FFFFF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Grow and Connect Local, Sustainable Natural and Working Land Economies, Markets and Food Systems</a:t>
            </a:r>
            <a:endParaRPr sz="2000">
              <a:solidFill>
                <a:srgbClr val="FFFFF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</a:br>
            <a:endParaRPr sz="2000">
              <a:solidFill>
                <a:schemeClr val="dk1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9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282" name="Google Shape;282;p29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3" name="Google Shape;283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84" name="Google Shape;284;p29" descr="A picture containing text, road, outdoor, g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5094"/>
          <a:stretch/>
        </p:blipFill>
        <p:spPr>
          <a:xfrm>
            <a:off x="1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9"/>
          <p:cNvSpPr/>
          <p:nvPr/>
        </p:nvSpPr>
        <p:spPr>
          <a:xfrm rot="5400000">
            <a:off x="3960151" y="-1373850"/>
            <a:ext cx="6858000" cy="96057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6" name="Google Shape;286;p29"/>
          <p:cNvSpPr txBox="1">
            <a:spLocks noGrp="1"/>
          </p:cNvSpPr>
          <p:nvPr>
            <p:ph type="body" idx="1"/>
          </p:nvPr>
        </p:nvSpPr>
        <p:spPr>
          <a:xfrm>
            <a:off x="4696075" y="5284525"/>
            <a:ext cx="74163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</a:pPr>
            <a:r>
              <a:rPr lang="en-US" sz="4500" b="1" i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Efficient Transportation Systems and Vehicles</a:t>
            </a:r>
            <a:endParaRPr sz="4500" b="1" i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</a:pPr>
            <a:endParaRPr sz="5400" b="1" i="0">
              <a:solidFill>
                <a:srgbClr val="FFFFFF"/>
              </a:solidFill>
            </a:endParaRPr>
          </a:p>
        </p:txBody>
      </p:sp>
      <p:cxnSp>
        <p:nvCxnSpPr>
          <p:cNvPr id="287" name="Google Shape;287;p29"/>
          <p:cNvCxnSpPr/>
          <p:nvPr/>
        </p:nvCxnSpPr>
        <p:spPr>
          <a:xfrm flipH="1">
            <a:off x="4939444" y="4291242"/>
            <a:ext cx="6511500" cy="327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8" name="Google Shape;288;p29"/>
          <p:cNvSpPr/>
          <p:nvPr/>
        </p:nvSpPr>
        <p:spPr>
          <a:xfrm>
            <a:off x="11784011" y="5788152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9" name="Google Shape;289;p29"/>
          <p:cNvSpPr txBox="1"/>
          <p:nvPr/>
        </p:nvSpPr>
        <p:spPr>
          <a:xfrm>
            <a:off x="4801900" y="2971332"/>
            <a:ext cx="6786600" cy="1200600"/>
          </a:xfrm>
          <a:prstGeom prst="rect">
            <a:avLst/>
          </a:prstGeom>
          <a:solidFill>
            <a:srgbClr val="7F7F7F">
              <a:alpha val="6235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Electrify Transportation </a:t>
            </a:r>
            <a:endParaRPr sz="1800">
              <a:solidFill>
                <a:srgbClr val="FFFFF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Opportunities to Advance Low Carbon Fuels</a:t>
            </a:r>
            <a:endParaRPr sz="1800">
              <a:solidFill>
                <a:srgbClr val="FFFFF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Increase Transportation Choices</a:t>
            </a:r>
            <a:endParaRPr sz="1800">
              <a:solidFill>
                <a:srgbClr val="FFFFF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Land Use and Smart Growth</a:t>
            </a:r>
            <a:endParaRPr sz="1800">
              <a:solidFill>
                <a:srgbClr val="FFFFF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0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295" name="Google Shape;295;p30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6" name="Google Shape;296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97" name="Google Shape;297;p30" descr="A picture containing sky, outdoor, pylon, outdoor objec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5730"/>
          <a:stretch/>
        </p:blipFill>
        <p:spPr>
          <a:xfrm flipH="1">
            <a:off x="0" y="10"/>
            <a:ext cx="12192000" cy="685799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0"/>
          <p:cNvSpPr txBox="1">
            <a:spLocks noGrp="1"/>
          </p:cNvSpPr>
          <p:nvPr>
            <p:ph type="body" idx="1"/>
          </p:nvPr>
        </p:nvSpPr>
        <p:spPr>
          <a:xfrm>
            <a:off x="758950" y="4452100"/>
            <a:ext cx="62709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 sz="5400" b="1" i="0">
                <a:latin typeface="Montserrat"/>
                <a:ea typeface="Montserrat"/>
                <a:cs typeface="Montserrat"/>
                <a:sym typeface="Montserrat"/>
              </a:rPr>
              <a:t>Access to Clean, Reliable Energy</a:t>
            </a:r>
            <a:endParaRPr sz="54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99" name="Google Shape;299;p30"/>
          <p:cNvCxnSpPr/>
          <p:nvPr/>
        </p:nvCxnSpPr>
        <p:spPr>
          <a:xfrm rot="10800000">
            <a:off x="759100" y="4291250"/>
            <a:ext cx="57693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0" name="Google Shape;300;p30"/>
          <p:cNvSpPr/>
          <p:nvPr/>
        </p:nvSpPr>
        <p:spPr>
          <a:xfrm>
            <a:off x="11784011" y="5788152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1" name="Google Shape;301;p30"/>
          <p:cNvSpPr txBox="1"/>
          <p:nvPr/>
        </p:nvSpPr>
        <p:spPr>
          <a:xfrm>
            <a:off x="715750" y="2474925"/>
            <a:ext cx="58560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Achieve 100% Renewable Electricity Supply Statewide 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Manage Energy Use to Limit Cost Impacts and Climate Pollution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Access to Electrification for Alll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307" name="Google Shape;307;p31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8" name="Google Shape;308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09" name="Google Shape;309;p31" descr="Smiling workers enjoying coffee break in factory"/>
          <p:cNvPicPr preferRelativeResize="0"/>
          <p:nvPr/>
        </p:nvPicPr>
        <p:blipFill rotWithShape="1">
          <a:blip r:embed="rId3">
            <a:alphaModFix/>
          </a:blip>
          <a:srcRect t="7957" b="6815"/>
          <a:stretch/>
        </p:blipFill>
        <p:spPr>
          <a:xfrm>
            <a:off x="1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1"/>
          <p:cNvSpPr/>
          <p:nvPr/>
        </p:nvSpPr>
        <p:spPr>
          <a:xfrm rot="-5400000">
            <a:off x="1244600" y="-1244600"/>
            <a:ext cx="6858000" cy="93472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1" name="Google Shape;311;p31"/>
          <p:cNvSpPr txBox="1">
            <a:spLocks noGrp="1"/>
          </p:cNvSpPr>
          <p:nvPr>
            <p:ph type="body" idx="1"/>
          </p:nvPr>
        </p:nvSpPr>
        <p:spPr>
          <a:xfrm>
            <a:off x="758952" y="4452109"/>
            <a:ext cx="4571999" cy="131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</a:pPr>
            <a:r>
              <a:rPr lang="en-US" sz="5400" b="1" i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Better Buildings</a:t>
            </a:r>
            <a:endParaRPr sz="5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12" name="Google Shape;312;p31"/>
          <p:cNvCxnSpPr/>
          <p:nvPr/>
        </p:nvCxnSpPr>
        <p:spPr>
          <a:xfrm rot="10800000">
            <a:off x="758952" y="4291242"/>
            <a:ext cx="4572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3" name="Google Shape;313;p31"/>
          <p:cNvSpPr/>
          <p:nvPr/>
        </p:nvSpPr>
        <p:spPr>
          <a:xfrm>
            <a:off x="11784011" y="5788152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4" name="Google Shape;314;p31"/>
          <p:cNvSpPr txBox="1"/>
          <p:nvPr/>
        </p:nvSpPr>
        <p:spPr>
          <a:xfrm>
            <a:off x="758943" y="2498688"/>
            <a:ext cx="51099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Libre Franklin Thin"/>
              <a:buChar char="●"/>
            </a:pPr>
            <a:r>
              <a:rPr lang="en-US" sz="20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Building Enhancement Through Weatherization at Scale</a:t>
            </a:r>
            <a:endParaRPr sz="2000">
              <a:solidFill>
                <a:srgbClr val="FFFFF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Libre Franklin Thin"/>
              <a:buChar char="●"/>
            </a:pPr>
            <a:r>
              <a:rPr lang="en-US" sz="20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Better Heating Through a Clean Energy Standard</a:t>
            </a:r>
            <a:endParaRPr sz="2000">
              <a:solidFill>
                <a:srgbClr val="FFFFF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2"/>
          <p:cNvPicPr preferRelativeResize="0"/>
          <p:nvPr/>
        </p:nvPicPr>
        <p:blipFill rotWithShape="1">
          <a:blip r:embed="rId3">
            <a:alphaModFix/>
          </a:blip>
          <a:srcRect t="4891" r="-2228" b="13167"/>
          <a:stretch/>
        </p:blipFill>
        <p:spPr>
          <a:xfrm>
            <a:off x="0" y="-42116"/>
            <a:ext cx="12484400" cy="690011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2"/>
          <p:cNvSpPr/>
          <p:nvPr/>
        </p:nvSpPr>
        <p:spPr>
          <a:xfrm>
            <a:off x="11784011" y="5783564"/>
            <a:ext cx="407986" cy="819147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1" name="Google Shape;321;p32"/>
          <p:cNvSpPr txBox="1">
            <a:spLocks noGrp="1"/>
          </p:cNvSpPr>
          <p:nvPr>
            <p:ph type="body" idx="1"/>
          </p:nvPr>
        </p:nvSpPr>
        <p:spPr>
          <a:xfrm>
            <a:off x="3825050" y="4751100"/>
            <a:ext cx="82896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 sz="4800" b="1" i="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Climate Action in Waste, Industry and Agriculture</a:t>
            </a:r>
            <a:endParaRPr sz="4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22" name="Google Shape;322;p32"/>
          <p:cNvCxnSpPr/>
          <p:nvPr/>
        </p:nvCxnSpPr>
        <p:spPr>
          <a:xfrm rot="10800000">
            <a:off x="758850" y="4291250"/>
            <a:ext cx="76311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3" name="Google Shape;323;p32"/>
          <p:cNvSpPr/>
          <p:nvPr/>
        </p:nvSpPr>
        <p:spPr>
          <a:xfrm>
            <a:off x="11784011" y="5788152"/>
            <a:ext cx="407986" cy="819147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4" name="Google Shape;324;p32"/>
          <p:cNvSpPr txBox="1"/>
          <p:nvPr/>
        </p:nvSpPr>
        <p:spPr>
          <a:xfrm>
            <a:off x="3825050" y="2104675"/>
            <a:ext cx="7863600" cy="2031900"/>
          </a:xfrm>
          <a:prstGeom prst="rect">
            <a:avLst/>
          </a:prstGeom>
          <a:solidFill>
            <a:srgbClr val="918888">
              <a:alpha val="7207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Cut Climate Pollution from Wastewater Treatment Facilities</a:t>
            </a:r>
            <a:endParaRPr sz="1800">
              <a:solidFill>
                <a:srgbClr val="FFFFF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Reduce Emissions from Industry</a:t>
            </a:r>
            <a:endParaRPr sz="1800">
              <a:solidFill>
                <a:srgbClr val="FFFFF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Leverage, Expand and Adapt Agricultural Programs that Deliver Climate Benefits  </a:t>
            </a:r>
            <a:endParaRPr sz="1800">
              <a:solidFill>
                <a:srgbClr val="FFFFF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Invest in Working Lands Conservation and Education</a:t>
            </a:r>
            <a:endParaRPr sz="1800">
              <a:solidFill>
                <a:srgbClr val="FFFFF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Foster Partnerships to Generate Strategies for Farmers to Address Climate Change</a:t>
            </a:r>
            <a:endParaRPr sz="1800">
              <a:solidFill>
                <a:srgbClr val="FFFFF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cxnSp>
        <p:nvCxnSpPr>
          <p:cNvPr id="325" name="Google Shape;325;p32"/>
          <p:cNvCxnSpPr/>
          <p:nvPr/>
        </p:nvCxnSpPr>
        <p:spPr>
          <a:xfrm rot="10800000">
            <a:off x="3810050" y="4398575"/>
            <a:ext cx="78636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331" name="Google Shape;331;p33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2" name="Google Shape;332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33" name="Google Shape;333;p33" descr="A bridge over a road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t="4782" b="16820"/>
          <a:stretch/>
        </p:blipFill>
        <p:spPr>
          <a:xfrm>
            <a:off x="1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3"/>
          <p:cNvSpPr/>
          <p:nvPr/>
        </p:nvSpPr>
        <p:spPr>
          <a:xfrm rot="-5400000">
            <a:off x="1244600" y="-1244600"/>
            <a:ext cx="6858000" cy="93472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35" name="Google Shape;335;p33"/>
          <p:cNvSpPr txBox="1">
            <a:spLocks noGrp="1"/>
          </p:cNvSpPr>
          <p:nvPr>
            <p:ph type="body" idx="1"/>
          </p:nvPr>
        </p:nvSpPr>
        <p:spPr>
          <a:xfrm>
            <a:off x="758949" y="4452100"/>
            <a:ext cx="5860200" cy="13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</a:pPr>
            <a:r>
              <a:rPr lang="en-US" sz="5400" b="1" i="0" dirty="0">
                <a:solidFill>
                  <a:srgbClr val="FFFFFF"/>
                </a:solidFill>
                <a:latin typeface="Montserrat" pitchFamily="2" charset="77"/>
                <a:ea typeface="Libre Franklin Thin"/>
                <a:cs typeface="Libre Franklin Thin"/>
                <a:sym typeface="Libre Franklin Thin"/>
              </a:rPr>
              <a:t>Strong Rural Communities</a:t>
            </a:r>
            <a:endParaRPr sz="5400" b="1" i="0" dirty="0">
              <a:solidFill>
                <a:srgbClr val="FFFFFF"/>
              </a:solidFill>
              <a:latin typeface="Montserrat" pitchFamily="2" charset="77"/>
              <a:ea typeface="Libre Franklin Thin"/>
              <a:cs typeface="Libre Franklin Thin"/>
              <a:sym typeface="Libre Franklin Thin"/>
            </a:endParaRPr>
          </a:p>
        </p:txBody>
      </p:sp>
      <p:cxnSp>
        <p:nvCxnSpPr>
          <p:cNvPr id="336" name="Google Shape;336;p33"/>
          <p:cNvCxnSpPr/>
          <p:nvPr/>
        </p:nvCxnSpPr>
        <p:spPr>
          <a:xfrm rot="10800000">
            <a:off x="758975" y="4291250"/>
            <a:ext cx="61764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7" name="Google Shape;337;p33"/>
          <p:cNvSpPr/>
          <p:nvPr/>
        </p:nvSpPr>
        <p:spPr>
          <a:xfrm>
            <a:off x="11784011" y="5788152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38" name="Google Shape;338;p33"/>
          <p:cNvSpPr txBox="1"/>
          <p:nvPr/>
        </p:nvSpPr>
        <p:spPr>
          <a:xfrm>
            <a:off x="9565960" y="6657945"/>
            <a:ext cx="2626040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by Unknown Author is licensed under </a:t>
            </a:r>
            <a:r>
              <a:rPr lang="en-US" sz="700" u="sng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sz="7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39" name="Google Shape;339;p33"/>
          <p:cNvSpPr txBox="1"/>
          <p:nvPr/>
        </p:nvSpPr>
        <p:spPr>
          <a:xfrm>
            <a:off x="644650" y="1883100"/>
            <a:ext cx="63279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Increase Local and Regional Resilience Capacity </a:t>
            </a:r>
            <a:endParaRPr sz="2000">
              <a:solidFill>
                <a:srgbClr val="FFFFF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Enhance Resilience in Transportation, Communications, Water/wastewater and Energy Infrastructure</a:t>
            </a:r>
            <a:endParaRPr sz="2000">
              <a:solidFill>
                <a:srgbClr val="FFFFF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Support the Reduction of Fossil Fuels in Municipalities, School Districts and Residences.</a:t>
            </a:r>
            <a:endParaRPr sz="2000">
              <a:solidFill>
                <a:srgbClr val="FFFFFF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Promote Resilient Land Use  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1068497" y="1063255"/>
            <a:ext cx="3122148" cy="480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600"/>
              <a:buFont typeface="Arial"/>
              <a:buNone/>
            </a:pPr>
            <a:r>
              <a:rPr lang="en-US" sz="5600" b="1" i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What we’ll be talking about today</a:t>
            </a:r>
            <a:br>
              <a:rPr lang="en-US" sz="5600" i="0">
                <a:latin typeface="Montserrat"/>
                <a:ea typeface="Montserrat"/>
                <a:cs typeface="Montserrat"/>
                <a:sym typeface="Montserrat"/>
              </a:rPr>
            </a:br>
            <a:endParaRPr sz="5600" i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0" name="Google Shape;120;p16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16"/>
          <p:cNvSpPr/>
          <p:nvPr/>
        </p:nvSpPr>
        <p:spPr>
          <a:xfrm>
            <a:off x="4576956" y="0"/>
            <a:ext cx="7615044" cy="6858000"/>
          </a:xfrm>
          <a:custGeom>
            <a:avLst/>
            <a:gdLst/>
            <a:ahLst/>
            <a:cxnLst/>
            <a:rect l="l" t="t" r="r" b="b"/>
            <a:pathLst>
              <a:path w="7615044" h="6858000" extrusionOk="0">
                <a:moveTo>
                  <a:pt x="2017353" y="0"/>
                </a:moveTo>
                <a:lnTo>
                  <a:pt x="3903088" y="0"/>
                </a:lnTo>
                <a:lnTo>
                  <a:pt x="5215066" y="0"/>
                </a:lnTo>
                <a:lnTo>
                  <a:pt x="7615044" y="0"/>
                </a:lnTo>
                <a:lnTo>
                  <a:pt x="7615044" y="6858000"/>
                </a:lnTo>
                <a:lnTo>
                  <a:pt x="5215066" y="6858000"/>
                </a:lnTo>
                <a:lnTo>
                  <a:pt x="3903088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23" name="Google Shape;123;p16"/>
          <p:cNvGrpSpPr/>
          <p:nvPr/>
        </p:nvGrpSpPr>
        <p:grpSpPr>
          <a:xfrm>
            <a:off x="6569525" y="978788"/>
            <a:ext cx="4195457" cy="4976472"/>
            <a:chOff x="0" y="1610"/>
            <a:chExt cx="4195457" cy="4976472"/>
          </a:xfrm>
        </p:grpSpPr>
        <p:sp>
          <p:nvSpPr>
            <p:cNvPr id="124" name="Google Shape;124;p16"/>
            <p:cNvSpPr/>
            <p:nvPr/>
          </p:nvSpPr>
          <p:spPr>
            <a:xfrm>
              <a:off x="0" y="1610"/>
              <a:ext cx="4195457" cy="686409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207639" y="156053"/>
              <a:ext cx="377525" cy="37752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792803" y="1610"/>
              <a:ext cx="3402653" cy="686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7" name="Google Shape;127;p16"/>
            <p:cNvSpPr txBox="1"/>
            <p:nvPr/>
          </p:nvSpPr>
          <p:spPr>
            <a:xfrm>
              <a:off x="792803" y="1610"/>
              <a:ext cx="3402653" cy="686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625" tIns="72625" rIns="72625" bIns="726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venir"/>
                <a:buNone/>
              </a:pPr>
              <a:r>
                <a:rPr lang="en-US" sz="1900" i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Why We Are Here</a:t>
              </a:r>
              <a:endParaRPr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0" y="859623"/>
              <a:ext cx="4195457" cy="686409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207639" y="1014065"/>
              <a:ext cx="377525" cy="37752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792803" y="859623"/>
              <a:ext cx="3402653" cy="686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1" name="Google Shape;131;p16"/>
            <p:cNvSpPr txBox="1"/>
            <p:nvPr/>
          </p:nvSpPr>
          <p:spPr>
            <a:xfrm>
              <a:off x="792803" y="859623"/>
              <a:ext cx="3402653" cy="686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625" tIns="72625" rIns="72625" bIns="726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venir"/>
                <a:buNone/>
              </a:pPr>
              <a:r>
                <a:rPr lang="en-US" sz="19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Why Action is Needed</a:t>
              </a:r>
              <a:endParaRPr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0" y="1717635"/>
              <a:ext cx="4195457" cy="686409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207639" y="1872078"/>
              <a:ext cx="377525" cy="37752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792803" y="1717635"/>
              <a:ext cx="3402653" cy="686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5" name="Google Shape;135;p16"/>
            <p:cNvSpPr txBox="1"/>
            <p:nvPr/>
          </p:nvSpPr>
          <p:spPr>
            <a:xfrm>
              <a:off x="792803" y="1717635"/>
              <a:ext cx="3402653" cy="686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625" tIns="72625" rIns="72625" bIns="726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venir"/>
                <a:buNone/>
              </a:pPr>
              <a:r>
                <a:rPr lang="en-US" sz="19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Community Feedback</a:t>
              </a:r>
              <a:endParaRPr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0" y="2575648"/>
              <a:ext cx="4195457" cy="686409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207639" y="2730090"/>
              <a:ext cx="377525" cy="37752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792803" y="2575648"/>
              <a:ext cx="3402653" cy="686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9" name="Google Shape;139;p16"/>
            <p:cNvSpPr txBox="1"/>
            <p:nvPr/>
          </p:nvSpPr>
          <p:spPr>
            <a:xfrm>
              <a:off x="792803" y="2575648"/>
              <a:ext cx="3402653" cy="686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625" tIns="72625" rIns="72625" bIns="726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venir"/>
                <a:buNone/>
              </a:pPr>
              <a:r>
                <a:rPr lang="en-US" sz="19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Climate Action Pathways</a:t>
              </a:r>
              <a:endParaRPr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0" y="3433660"/>
              <a:ext cx="4195457" cy="686409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207639" y="3588102"/>
              <a:ext cx="377525" cy="37752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792803" y="3433660"/>
              <a:ext cx="3402653" cy="686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3" name="Google Shape;143;p16"/>
            <p:cNvSpPr txBox="1"/>
            <p:nvPr/>
          </p:nvSpPr>
          <p:spPr>
            <a:xfrm>
              <a:off x="792803" y="3433660"/>
              <a:ext cx="3402653" cy="686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625" tIns="72625" rIns="72625" bIns="726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venir"/>
                <a:buNone/>
              </a:pPr>
              <a:r>
                <a:rPr lang="en-US" sz="19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Participating in Solutions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0" y="4291673"/>
              <a:ext cx="4195457" cy="686409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207639" y="4446115"/>
              <a:ext cx="377525" cy="377525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792803" y="4291673"/>
              <a:ext cx="3402653" cy="686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7" name="Google Shape;147;p16"/>
            <p:cNvSpPr txBox="1"/>
            <p:nvPr/>
          </p:nvSpPr>
          <p:spPr>
            <a:xfrm>
              <a:off x="792803" y="4291673"/>
              <a:ext cx="3402653" cy="686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625" tIns="72625" rIns="72625" bIns="726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venir"/>
                <a:buNone/>
              </a:pPr>
              <a:r>
                <a:rPr lang="en-US" sz="19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Wrap-up</a:t>
              </a:r>
              <a:endParaRPr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97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5" name="Google Shape;345;p34"/>
          <p:cNvSpPr txBox="1">
            <a:spLocks noGrp="1"/>
          </p:cNvSpPr>
          <p:nvPr>
            <p:ph type="ctrTitle"/>
          </p:nvPr>
        </p:nvSpPr>
        <p:spPr>
          <a:xfrm>
            <a:off x="1130400" y="1625250"/>
            <a:ext cx="10284000" cy="3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Arial"/>
              <a:buNone/>
            </a:pPr>
            <a:r>
              <a:rPr lang="en-US" sz="6000" b="1" i="0">
                <a:latin typeface="Montserrat"/>
                <a:ea typeface="Montserrat"/>
                <a:cs typeface="Montserrat"/>
                <a:sym typeface="Montserrat"/>
              </a:rPr>
              <a:t>LET’S DISCUSS:</a:t>
            </a:r>
            <a:r>
              <a:rPr lang="en-US" sz="6000"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-US" sz="600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40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000" b="1">
                <a:latin typeface="Montserrat"/>
                <a:ea typeface="Montserrat"/>
                <a:cs typeface="Montserrat"/>
                <a:sym typeface="Montserrat"/>
              </a:rPr>
              <a:t>What’s your reaction to the pathways? </a:t>
            </a:r>
            <a:endParaRPr sz="40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●"/>
            </a:pPr>
            <a:r>
              <a:rPr lang="en-US" sz="4000">
                <a:latin typeface="Montserrat"/>
                <a:ea typeface="Montserrat"/>
                <a:cs typeface="Montserrat"/>
                <a:sym typeface="Montserrat"/>
              </a:rPr>
              <a:t>What do you like? 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●"/>
            </a:pPr>
            <a:r>
              <a:rPr lang="en-US" sz="4000">
                <a:latin typeface="Montserrat"/>
                <a:ea typeface="Montserrat"/>
                <a:cs typeface="Montserrat"/>
                <a:sym typeface="Montserrat"/>
              </a:rPr>
              <a:t>What would you change? 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4000">
                <a:latin typeface="Montserrat"/>
                <a:ea typeface="Montserrat"/>
                <a:cs typeface="Montserrat"/>
                <a:sym typeface="Montserrat"/>
              </a:rPr>
              <a:t>What’s missing?</a:t>
            </a:r>
            <a:br>
              <a:rPr lang="en-US" sz="4000" b="1">
                <a:latin typeface="Montserrat"/>
                <a:ea typeface="Montserrat"/>
                <a:cs typeface="Montserrat"/>
                <a:sym typeface="Montserrat"/>
              </a:rPr>
            </a:br>
            <a:endParaRPr sz="4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46" name="Google Shape;346;p34"/>
          <p:cNvCxnSpPr/>
          <p:nvPr/>
        </p:nvCxnSpPr>
        <p:spPr>
          <a:xfrm rot="10800000">
            <a:off x="1140425" y="4555075"/>
            <a:ext cx="9428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7" name="Google Shape;347;p34"/>
          <p:cNvSpPr/>
          <p:nvPr/>
        </p:nvSpPr>
        <p:spPr>
          <a:xfrm>
            <a:off x="11784011" y="4145496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5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353" name="Google Shape;353;p35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4" name="Google Shape;354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55" name="Google Shape;355;p35" descr="The plain white staircase on a white wall"/>
          <p:cNvPicPr preferRelativeResize="0"/>
          <p:nvPr/>
        </p:nvPicPr>
        <p:blipFill rotWithShape="1">
          <a:blip r:embed="rId3">
            <a:alphaModFix amt="33000"/>
          </a:blip>
          <a:srcRect t="15730"/>
          <a:stretch/>
        </p:blipFill>
        <p:spPr>
          <a:xfrm>
            <a:off x="20" y="10"/>
            <a:ext cx="12191978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5"/>
          <p:cNvSpPr txBox="1">
            <a:spLocks noGrp="1"/>
          </p:cNvSpPr>
          <p:nvPr>
            <p:ph type="title"/>
          </p:nvPr>
        </p:nvSpPr>
        <p:spPr>
          <a:xfrm>
            <a:off x="1079000" y="1143000"/>
            <a:ext cx="103941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5160" b="1" i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NEXT STEPS</a:t>
            </a:r>
            <a:br>
              <a:rPr lang="en-US" sz="516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5160">
                <a:latin typeface="Montserrat"/>
                <a:ea typeface="Montserrat"/>
                <a:cs typeface="Montserrat"/>
                <a:sym typeface="Montserrat"/>
              </a:rPr>
            </a:br>
            <a:endParaRPr sz="543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7" name="Google Shape;357;p35"/>
          <p:cNvCxnSpPr/>
          <p:nvPr/>
        </p:nvCxnSpPr>
        <p:spPr>
          <a:xfrm>
            <a:off x="758952" y="1143293"/>
            <a:ext cx="0" cy="571470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8" name="Google Shape;358;p35"/>
          <p:cNvSpPr/>
          <p:nvPr/>
        </p:nvSpPr>
        <p:spPr>
          <a:xfrm>
            <a:off x="11784011" y="1143293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59" name="Google Shape;359;p35"/>
          <p:cNvSpPr/>
          <p:nvPr/>
        </p:nvSpPr>
        <p:spPr>
          <a:xfrm>
            <a:off x="1241800" y="2426950"/>
            <a:ext cx="536100" cy="407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5"/>
          <p:cNvSpPr txBox="1"/>
          <p:nvPr/>
        </p:nvSpPr>
        <p:spPr>
          <a:xfrm>
            <a:off x="1890875" y="2319500"/>
            <a:ext cx="67734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Take the survey</a:t>
            </a:r>
            <a:br>
              <a:rPr lang="en-US" sz="31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3100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Join the conversation </a:t>
            </a:r>
            <a:endParaRPr sz="3100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on social media</a:t>
            </a:r>
            <a:br>
              <a:rPr lang="en-US" sz="31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3100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 Host your own event</a:t>
            </a:r>
            <a:endParaRPr sz="3100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	Keep in touch!</a:t>
            </a:r>
            <a:endParaRPr sz="3100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	info@climateaccess.org</a:t>
            </a:r>
            <a:endParaRPr sz="3100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1" name="Google Shape;361;p35"/>
          <p:cNvSpPr/>
          <p:nvPr/>
        </p:nvSpPr>
        <p:spPr>
          <a:xfrm>
            <a:off x="1777900" y="3299000"/>
            <a:ext cx="536100" cy="407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5"/>
          <p:cNvSpPr/>
          <p:nvPr/>
        </p:nvSpPr>
        <p:spPr>
          <a:xfrm>
            <a:off x="2314000" y="4523875"/>
            <a:ext cx="536100" cy="407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5"/>
          <p:cNvSpPr/>
          <p:nvPr/>
        </p:nvSpPr>
        <p:spPr>
          <a:xfrm>
            <a:off x="2663950" y="5446725"/>
            <a:ext cx="536100" cy="407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6"/>
          <p:cNvSpPr txBox="1">
            <a:spLocks noGrp="1"/>
          </p:cNvSpPr>
          <p:nvPr>
            <p:ph type="body" idx="1"/>
          </p:nvPr>
        </p:nvSpPr>
        <p:spPr>
          <a:xfrm>
            <a:off x="760502" y="2188413"/>
            <a:ext cx="10671000" cy="82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9600" b="1" i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Thank you! </a:t>
            </a:r>
            <a:endParaRPr sz="9600" b="1" i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0" name="Google Shape;370;p36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1747" y="5092064"/>
            <a:ext cx="3017908" cy="1625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6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3708" y="5176180"/>
            <a:ext cx="2712192" cy="1356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6" descr="A picture containing shap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0500" y="5067675"/>
            <a:ext cx="3527198" cy="1573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/>
          <p:nvPr/>
        </p:nvSpPr>
        <p:spPr>
          <a:xfrm>
            <a:off x="11784011" y="5778801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3" name="Google Shape;153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5148335" y="758952"/>
            <a:ext cx="6281663" cy="195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None/>
            </a:pPr>
            <a:r>
              <a:rPr lang="en-US" sz="5600" b="1" i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About the Vermont Climate Action Plan</a:t>
            </a:r>
            <a:endParaRPr sz="5600" i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5" name="Google Shape;155;p17" descr="People in greenhouse"/>
          <p:cNvPicPr preferRelativeResize="0"/>
          <p:nvPr/>
        </p:nvPicPr>
        <p:blipFill rotWithShape="1">
          <a:blip r:embed="rId3">
            <a:alphaModFix/>
          </a:blip>
          <a:srcRect l="27508" r="27759" b="-1"/>
          <a:stretch/>
        </p:blipFill>
        <p:spPr>
          <a:xfrm>
            <a:off x="20" y="10"/>
            <a:ext cx="4595888" cy="68579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17"/>
          <p:cNvCxnSpPr/>
          <p:nvPr/>
        </p:nvCxnSpPr>
        <p:spPr>
          <a:xfrm rot="10800000">
            <a:off x="5181601" y="2933080"/>
            <a:ext cx="6248397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7" name="Google Shape;157;p17"/>
          <p:cNvSpPr txBox="1"/>
          <p:nvPr/>
        </p:nvSpPr>
        <p:spPr>
          <a:xfrm>
            <a:off x="5148208" y="3161680"/>
            <a:ext cx="6281663" cy="262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Montserrat"/>
              <a:buChar char="•"/>
            </a:pPr>
            <a:r>
              <a:rPr lang="en-US" sz="2400" i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Reduce harmful emissions and protect communities from climate impacts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18288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endParaRPr sz="2400" i="0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Montserrat"/>
              <a:buChar char="•"/>
            </a:pPr>
            <a:r>
              <a:rPr lang="en-US" sz="2400" i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Involve community members in the planning process to </a:t>
            </a:r>
            <a:r>
              <a:rPr lang="en-US" sz="24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shape equitable solutions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182880" marR="0" lvl="0" indent="-3047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endParaRPr sz="2400" i="1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82880" marR="0" lvl="0" indent="-3047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endParaRPr sz="2400" i="1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8288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endParaRPr sz="2400" i="1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8288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endParaRPr sz="2400" i="1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17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title"/>
          </p:nvPr>
        </p:nvSpPr>
        <p:spPr>
          <a:xfrm>
            <a:off x="758952" y="758951"/>
            <a:ext cx="4782039" cy="1966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None/>
            </a:pPr>
            <a:r>
              <a:rPr lang="en-US" sz="5600" b="1" i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Group process agreements</a:t>
            </a:r>
            <a:endParaRPr sz="56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5" name="Google Shape;165;p18"/>
          <p:cNvCxnSpPr/>
          <p:nvPr/>
        </p:nvCxnSpPr>
        <p:spPr>
          <a:xfrm rot="10800000">
            <a:off x="738503" y="2954301"/>
            <a:ext cx="475488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6" name="Google Shape;166;p18"/>
          <p:cNvSpPr txBox="1">
            <a:spLocks noGrp="1"/>
          </p:cNvSpPr>
          <p:nvPr>
            <p:ph type="body" idx="1"/>
          </p:nvPr>
        </p:nvSpPr>
        <p:spPr>
          <a:xfrm>
            <a:off x="758826" y="3161684"/>
            <a:ext cx="4782166" cy="2620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Montserrat"/>
              <a:buChar char="•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Participate as peers 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182880" lvl="0" indent="-18288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Montserrat"/>
              <a:buChar char="•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Co-create brave space for learning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182880" lvl="0" indent="-18288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Montserrat"/>
              <a:buChar char="•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Share the air 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182880" lvl="0" indent="-18288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Montserrat"/>
              <a:buChar char="•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Be present 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182880" lvl="0" indent="-18288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Montserrat"/>
              <a:buChar char="•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Ideas go, IDs stay (confidentiality)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7" name="Google Shape;167;p18" descr="People in group therapy"/>
          <p:cNvPicPr preferRelativeResize="0"/>
          <p:nvPr/>
        </p:nvPicPr>
        <p:blipFill rotWithShape="1">
          <a:blip r:embed="rId3">
            <a:alphaModFix/>
          </a:blip>
          <a:srcRect l="16520" r="24145" b="-1"/>
          <a:stretch/>
        </p:blipFill>
        <p:spPr>
          <a:xfrm>
            <a:off x="6096000" y="10"/>
            <a:ext cx="6095998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8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97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4" name="Google Shape;174;p19"/>
          <p:cNvSpPr txBox="1">
            <a:spLocks noGrp="1"/>
          </p:cNvSpPr>
          <p:nvPr>
            <p:ph type="ctrTitle"/>
          </p:nvPr>
        </p:nvSpPr>
        <p:spPr>
          <a:xfrm>
            <a:off x="1079000" y="893925"/>
            <a:ext cx="9540000" cy="3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Arial"/>
              <a:buNone/>
            </a:pPr>
            <a:r>
              <a:rPr lang="en-US" sz="6000" b="1" i="0">
                <a:latin typeface="Montserrat"/>
                <a:ea typeface="Montserrat"/>
                <a:cs typeface="Montserrat"/>
                <a:sym typeface="Montserrat"/>
              </a:rPr>
              <a:t>Introductions: </a:t>
            </a:r>
            <a:br>
              <a:rPr lang="en-US" sz="4000">
                <a:latin typeface="Montserrat"/>
                <a:ea typeface="Montserrat"/>
                <a:cs typeface="Montserrat"/>
                <a:sym typeface="Montserrat"/>
              </a:rPr>
            </a:b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Arial"/>
              <a:buNone/>
            </a:pPr>
            <a:r>
              <a:rPr lang="en-US" sz="4000" b="1">
                <a:latin typeface="Montserrat"/>
                <a:ea typeface="Montserrat"/>
                <a:cs typeface="Montserrat"/>
                <a:sym typeface="Montserrat"/>
              </a:rPr>
              <a:t>Please share your name, pronouns and why you’re here today.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5" name="Google Shape;175;p19"/>
          <p:cNvCxnSpPr/>
          <p:nvPr/>
        </p:nvCxnSpPr>
        <p:spPr>
          <a:xfrm rot="10800000">
            <a:off x="1140325" y="4555075"/>
            <a:ext cx="8562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6" name="Google Shape;176;p19"/>
          <p:cNvSpPr/>
          <p:nvPr/>
        </p:nvSpPr>
        <p:spPr>
          <a:xfrm>
            <a:off x="11784011" y="4145496"/>
            <a:ext cx="407986" cy="819147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8E6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82" name="Google Shape;182;p20"/>
          <p:cNvCxnSpPr/>
          <p:nvPr/>
        </p:nvCxnSpPr>
        <p:spPr>
          <a:xfrm>
            <a:off x="758952" y="1280160"/>
            <a:ext cx="0" cy="557784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3" name="Google Shape;183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7D8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84" name="Google Shape;184;p20"/>
          <p:cNvCxnSpPr/>
          <p:nvPr/>
        </p:nvCxnSpPr>
        <p:spPr>
          <a:xfrm>
            <a:off x="1178560" y="2519118"/>
            <a:ext cx="1101344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5" name="Google Shape;185;p20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6" name="Google Shape;186;p20" descr="Timelin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2244667"/>
            <a:ext cx="12192000" cy="343660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>
            <a:off x="10379459" y="6238815"/>
            <a:ext cx="140455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healthvermont.gov</a:t>
            </a:r>
            <a:endParaRPr sz="1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237000" y="474050"/>
            <a:ext cx="103659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WHY ACTION IS NEEDED</a:t>
            </a:r>
            <a:endParaRPr sz="3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What are we facing? </a:t>
            </a:r>
            <a:endParaRPr sz="39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8E6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/>
          <p:nvPr/>
        </p:nvSpPr>
        <p:spPr>
          <a:xfrm>
            <a:off x="10229438" y="6376788"/>
            <a:ext cx="113524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ncdc.noaa.gov</a:t>
            </a:r>
            <a:endParaRPr sz="11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95" name="Google Shape;195;p21" descr="Chart, bar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1251" y="1277599"/>
            <a:ext cx="9568200" cy="55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1"/>
          <p:cNvSpPr txBox="1"/>
          <p:nvPr/>
        </p:nvSpPr>
        <p:spPr>
          <a:xfrm>
            <a:off x="130325" y="0"/>
            <a:ext cx="103659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WHY ACTION IS NEEDED</a:t>
            </a:r>
            <a:endParaRPr sz="3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What are we facing? </a:t>
            </a:r>
            <a:endParaRPr sz="39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3" name="Google Shape;203;p22"/>
          <p:cNvSpPr/>
          <p:nvPr/>
        </p:nvSpPr>
        <p:spPr>
          <a:xfrm>
            <a:off x="11784011" y="5783564"/>
            <a:ext cx="407988" cy="819150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04" name="Google Shape;204;p22"/>
          <p:cNvGrpSpPr/>
          <p:nvPr/>
        </p:nvGrpSpPr>
        <p:grpSpPr>
          <a:xfrm>
            <a:off x="755942" y="2455970"/>
            <a:ext cx="10672508" cy="3226030"/>
            <a:chOff x="3085" y="19842"/>
            <a:chExt cx="10672508" cy="3226030"/>
          </a:xfrm>
        </p:grpSpPr>
        <p:sp>
          <p:nvSpPr>
            <p:cNvPr id="205" name="Google Shape;205;p22"/>
            <p:cNvSpPr/>
            <p:nvPr/>
          </p:nvSpPr>
          <p:spPr>
            <a:xfrm>
              <a:off x="3128" y="19842"/>
              <a:ext cx="2481600" cy="14889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2"/>
            <p:cNvSpPr txBox="1"/>
            <p:nvPr/>
          </p:nvSpPr>
          <p:spPr>
            <a:xfrm>
              <a:off x="3128" y="19842"/>
              <a:ext cx="2481600" cy="148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venir"/>
                <a:buNone/>
              </a:pPr>
              <a:r>
                <a:rPr lang="en-US" sz="24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More rain and flooding</a:t>
              </a:r>
              <a:endParaRPr/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2732890" y="19842"/>
              <a:ext cx="2481600" cy="14889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2"/>
            <p:cNvSpPr txBox="1"/>
            <p:nvPr/>
          </p:nvSpPr>
          <p:spPr>
            <a:xfrm>
              <a:off x="2732890" y="19842"/>
              <a:ext cx="2481600" cy="148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venir"/>
                <a:buNone/>
              </a:pPr>
              <a:r>
                <a:rPr lang="en-US" sz="24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Changes to farming and sugaring</a:t>
              </a:r>
              <a:endParaRPr/>
            </a:p>
          </p:txBody>
        </p:sp>
        <p:sp>
          <p:nvSpPr>
            <p:cNvPr id="209" name="Google Shape;209;p22"/>
            <p:cNvSpPr/>
            <p:nvPr/>
          </p:nvSpPr>
          <p:spPr>
            <a:xfrm>
              <a:off x="5462652" y="19842"/>
              <a:ext cx="2481600" cy="14889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2"/>
            <p:cNvSpPr txBox="1"/>
            <p:nvPr/>
          </p:nvSpPr>
          <p:spPr>
            <a:xfrm>
              <a:off x="5462652" y="19842"/>
              <a:ext cx="2481600" cy="148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venir"/>
                <a:buNone/>
              </a:pPr>
              <a:r>
                <a:rPr lang="en-US" sz="24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Different forests</a:t>
              </a:r>
              <a:endParaRPr/>
            </a:p>
          </p:txBody>
        </p:sp>
        <p:sp>
          <p:nvSpPr>
            <p:cNvPr id="211" name="Google Shape;211;p22"/>
            <p:cNvSpPr/>
            <p:nvPr/>
          </p:nvSpPr>
          <p:spPr>
            <a:xfrm>
              <a:off x="8192414" y="19842"/>
              <a:ext cx="2481600" cy="14889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2"/>
            <p:cNvSpPr txBox="1"/>
            <p:nvPr/>
          </p:nvSpPr>
          <p:spPr>
            <a:xfrm>
              <a:off x="8192414" y="19842"/>
              <a:ext cx="2481600" cy="148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venir"/>
                <a:buNone/>
              </a:pPr>
              <a:r>
                <a:rPr lang="en-US" sz="24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Health concerns</a:t>
              </a:r>
              <a:endParaRPr/>
            </a:p>
          </p:txBody>
        </p:sp>
        <p:sp>
          <p:nvSpPr>
            <p:cNvPr id="213" name="Google Shape;213;p22"/>
            <p:cNvSpPr/>
            <p:nvPr/>
          </p:nvSpPr>
          <p:spPr>
            <a:xfrm>
              <a:off x="3085" y="1756972"/>
              <a:ext cx="10668000" cy="14889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2"/>
            <p:cNvSpPr txBox="1"/>
            <p:nvPr/>
          </p:nvSpPr>
          <p:spPr>
            <a:xfrm>
              <a:off x="4593" y="1847872"/>
              <a:ext cx="10671000" cy="130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venir"/>
                <a:buNone/>
              </a:pPr>
              <a:r>
                <a:rPr lang="en-US" sz="24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Not everyone is impacted equally</a:t>
              </a:r>
              <a:endParaRPr/>
            </a:p>
          </p:txBody>
        </p:sp>
      </p:grpSp>
      <p:sp>
        <p:nvSpPr>
          <p:cNvPr id="215" name="Google Shape;215;p22"/>
          <p:cNvSpPr txBox="1"/>
          <p:nvPr/>
        </p:nvSpPr>
        <p:spPr>
          <a:xfrm>
            <a:off x="237000" y="474050"/>
            <a:ext cx="103659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rPr>
              <a:t>WHY ACTION IS NEEDED</a:t>
            </a:r>
            <a:endParaRPr sz="3900" b="1">
              <a:solidFill>
                <a:srgbClr val="88888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What are we facing? </a:t>
            </a:r>
            <a:endParaRPr sz="39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/>
          <p:nvPr/>
        </p:nvSpPr>
        <p:spPr>
          <a:xfrm>
            <a:off x="9832187" y="6099047"/>
            <a:ext cx="131478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washington.edu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21" name="Google Shape;2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325" y="1659200"/>
            <a:ext cx="10034050" cy="443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3"/>
          <p:cNvSpPr txBox="1"/>
          <p:nvPr/>
        </p:nvSpPr>
        <p:spPr>
          <a:xfrm>
            <a:off x="1006325" y="273800"/>
            <a:ext cx="103659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rPr>
              <a:t>WHY ACTION IS NEEDED</a:t>
            </a:r>
            <a:endParaRPr sz="3900" b="1">
              <a:solidFill>
                <a:srgbClr val="88888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People aren’t affected equally </a:t>
            </a:r>
            <a:endParaRPr sz="39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Headlines">
      <a:dk1>
        <a:srgbClr val="000000"/>
      </a:dk1>
      <a:lt1>
        <a:srgbClr val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adlinesVTI">
  <a:themeElements>
    <a:clrScheme name="Headlines">
      <a:dk1>
        <a:srgbClr val="000000"/>
      </a:dk1>
      <a:lt1>
        <a:srgbClr val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2C9ECE3921D348A0C0C29B48EBD157" ma:contentTypeVersion="13" ma:contentTypeDescription="Create a new document." ma:contentTypeScope="" ma:versionID="a034759920d2bebef501369ae1b86c32">
  <xsd:schema xmlns:xsd="http://www.w3.org/2001/XMLSchema" xmlns:xs="http://www.w3.org/2001/XMLSchema" xmlns:p="http://schemas.microsoft.com/office/2006/metadata/properties" xmlns:ns1="http://schemas.microsoft.com/sharepoint/v3" xmlns:ns2="dcf212f7-a71e-48b8-b3f5-690ab3fb6e64" xmlns:ns3="39675a3a-584d-468b-9c31-b6a787bb6460" targetNamespace="http://schemas.microsoft.com/office/2006/metadata/properties" ma:root="true" ma:fieldsID="8e747d1d4ef0673d7f40aa7c60225fe5" ns1:_="" ns2:_="" ns3:_="">
    <xsd:import namespace="http://schemas.microsoft.com/sharepoint/v3"/>
    <xsd:import namespace="dcf212f7-a71e-48b8-b3f5-690ab3fb6e64"/>
    <xsd:import namespace="39675a3a-584d-468b-9c31-b6a787bb64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212f7-a71e-48b8-b3f5-690ab3fb6e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675a3a-584d-468b-9c31-b6a787bb64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3C573C8-D360-4A3D-84F6-D3D8E8317B44}"/>
</file>

<file path=customXml/itemProps2.xml><?xml version="1.0" encoding="utf-8"?>
<ds:datastoreItem xmlns:ds="http://schemas.openxmlformats.org/officeDocument/2006/customXml" ds:itemID="{BE782A5F-4591-42C5-866C-AFADBDA3D579}"/>
</file>

<file path=customXml/itemProps3.xml><?xml version="1.0" encoding="utf-8"?>
<ds:datastoreItem xmlns:ds="http://schemas.openxmlformats.org/officeDocument/2006/customXml" ds:itemID="{067B4B22-E482-4127-B672-3F50F826DD3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Widescreen</PresentationFormat>
  <Paragraphs>104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Libre Franklin Thin</vt:lpstr>
      <vt:lpstr>Avenir</vt:lpstr>
      <vt:lpstr>Arial</vt:lpstr>
      <vt:lpstr>Calibri</vt:lpstr>
      <vt:lpstr>Montserrat</vt:lpstr>
      <vt:lpstr>HeadlinesVTI</vt:lpstr>
      <vt:lpstr>HeadlinesVTI</vt:lpstr>
      <vt:lpstr>PowerPoint Presentation</vt:lpstr>
      <vt:lpstr>What we’ll be talking about today </vt:lpstr>
      <vt:lpstr>About the Vermont Climate Action Plan</vt:lpstr>
      <vt:lpstr>Group process agreements</vt:lpstr>
      <vt:lpstr>Introductions:   Please share your name, pronouns and why you’re here today.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DISCUSS:  What climate change impacts are you most concerned about (for Vermont, your community, and you personally) and why? </vt:lpstr>
      <vt:lpstr>Pathways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DISCUSS:   What’s your reaction to the pathways?  What do you like?  What would you change?  What’s missing? </vt:lpstr>
      <vt:lpstr>NEXT STEPS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Wolz, Marian</cp:lastModifiedBy>
  <cp:revision>2</cp:revision>
  <dcterms:modified xsi:type="dcterms:W3CDTF">2021-08-26T20:56:09Z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0x010100F02C9ECE3921D348A0C0C29B48EBD157</vt:lpwstr>
  </property>
</Properties>
</file>