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2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3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9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8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2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5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3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4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4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7/9/21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5851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Bird's eye view of a winding river">
            <a:extLst>
              <a:ext uri="{FF2B5EF4-FFF2-40B4-BE49-F238E27FC236}">
                <a16:creationId xmlns:a16="http://schemas.microsoft.com/office/drawing/2014/main" id="{B32D5EBC-CC9F-420D-9E4A-BF3F9C7466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7867" r="1" b="7868"/>
          <a:stretch/>
        </p:blipFill>
        <p:spPr>
          <a:xfrm>
            <a:off x="-688" y="-4"/>
            <a:ext cx="12192687" cy="68580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E5D3E1D-E29B-4EB1-B0BC-8E518A9D1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68203" cy="4900616"/>
            <a:chOff x="0" y="0"/>
            <a:chExt cx="12268203" cy="490061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D86DADC-00D0-46CD-8875-8318CDEDC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185333" y="0"/>
              <a:ext cx="4900616" cy="4900616"/>
            </a:xfrm>
            <a:prstGeom prst="rect">
              <a:avLst/>
            </a:prstGeom>
            <a:gradFill flip="none" rotWithShape="1">
              <a:gsLst>
                <a:gs pos="21000">
                  <a:schemeClr val="bg1">
                    <a:alpha val="60000"/>
                  </a:schemeClr>
                </a:gs>
                <a:gs pos="0">
                  <a:schemeClr val="bg1">
                    <a:alpha val="80000"/>
                  </a:schemeClr>
                </a:gs>
                <a:gs pos="66000">
                  <a:schemeClr val="bg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618E9BB-F3FC-4063-8F10-9765CCC6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5952" y="0"/>
              <a:ext cx="4900615" cy="4900616"/>
            </a:xfrm>
            <a:prstGeom prst="rect">
              <a:avLst/>
            </a:prstGeom>
            <a:gradFill flip="none" rotWithShape="1">
              <a:gsLst>
                <a:gs pos="21000">
                  <a:schemeClr val="bg1">
                    <a:alpha val="60000"/>
                  </a:schemeClr>
                </a:gs>
                <a:gs pos="0">
                  <a:schemeClr val="bg1">
                    <a:alpha val="80000"/>
                  </a:schemeClr>
                </a:gs>
                <a:gs pos="66000">
                  <a:schemeClr val="bg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80E9C3C-A83A-468A-B017-C9B761AD6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" y="1"/>
              <a:ext cx="12268200" cy="4867276"/>
              <a:chOff x="3" y="1"/>
              <a:chExt cx="12268200" cy="486727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EE96DB7-0857-4CC9-B38F-0B8261FEE7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>
                <a:off x="633687" y="-633138"/>
                <a:ext cx="4866731" cy="61341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8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77C2B3D-6B7B-4C1B-B83E-A57076E929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6767787" y="-633683"/>
                <a:ext cx="4866731" cy="61341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8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573EC5E-308D-4279-A5EB-49D2FA3DF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676525" y="0"/>
              <a:ext cx="9515473" cy="3766109"/>
              <a:chOff x="2676525" y="0"/>
              <a:chExt cx="9515473" cy="3766109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33E206B-0D28-4259-82F4-0F46365882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434262" y="0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8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3DDB511-2E8B-4DC9-8AC7-2C207E308D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676525" y="0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8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B968D79-E8A3-4370-8003-80BDA05B4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0"/>
              <a:ext cx="9515473" cy="3766109"/>
              <a:chOff x="0" y="0"/>
              <a:chExt cx="9515473" cy="3766109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6EB6CF5-5B7E-4543-B6B4-CC293DA746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57737" y="0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84D4D6-D711-4555-AEFE-76A2280B64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7C998B5-CB23-9443-BB2B-705FE311D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686" y="549275"/>
            <a:ext cx="8945762" cy="1210396"/>
          </a:xfrm>
        </p:spPr>
        <p:txBody>
          <a:bodyPr anchor="ctr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Pathways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52B9C-7F6A-3E47-8FF0-2313FEC64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50" y="1939059"/>
            <a:ext cx="5411788" cy="6817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For VCC Ag and Ecosystems 9 July 2021</a:t>
            </a:r>
          </a:p>
        </p:txBody>
      </p:sp>
    </p:spTree>
    <p:extLst>
      <p:ext uri="{BB962C8B-B14F-4D97-AF65-F5344CB8AC3E}">
        <p14:creationId xmlns:p14="http://schemas.microsoft.com/office/powerpoint/2010/main" val="160656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37F6730-8F76-4239-8CBA-B914B02A7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007FBF4-4B89-4AE1-955F-071EF00F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B9882E-119A-40EB-84F9-597469A5D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DBDEE55-09BD-4DA8-8701-E4CA98BAB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F00923E-9D72-4A0E-9F4B-9434FF5DF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1F48387-6E8C-4241-AB6C-A5B60A714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D19383F-3752-462E-AC8F-6BE570F950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4D01CAA-04BC-4A82-A43A-4F5FB273F6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551CBD5-99DC-4E2E-841D-10446CB44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094599C-EEC6-41EB-B1C5-CC6875162E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315DC4-0D9F-48E8-A2A1-AC40E6095C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AF94D83-376D-415E-9249-407F4EEEB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60A8458-D6B6-45BF-912C-2B2EBCBF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0">
                <a:schemeClr val="bg2">
                  <a:alpha val="40000"/>
                </a:schemeClr>
              </a:gs>
            </a:gsLst>
            <a:lin ang="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56BB14-C5C8-4D47-82B7-418EF9288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5912725"/>
          </a:xfrm>
        </p:spPr>
        <p:txBody>
          <a:bodyPr anchor="t">
            <a:normAutofit/>
          </a:bodyPr>
          <a:lstStyle/>
          <a:p>
            <a:r>
              <a:rPr lang="en-US" dirty="0"/>
              <a:t>Levels of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DD3AE-BA20-6F43-805F-1E2B307D7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5125"/>
            <a:ext cx="6408738" cy="5755222"/>
          </a:xfrm>
        </p:spPr>
        <p:txBody>
          <a:bodyPr anchor="t">
            <a:normAutofit/>
          </a:bodyPr>
          <a:lstStyle/>
          <a:p>
            <a:pPr lvl="0"/>
            <a:r>
              <a:rPr lang="en-US" sz="2800" b="1" u="sng" dirty="0"/>
              <a:t>Values</a:t>
            </a:r>
            <a:r>
              <a:rPr lang="en-US" sz="2800" b="1" dirty="0"/>
              <a:t> </a:t>
            </a:r>
            <a:r>
              <a:rPr lang="en-US" sz="2800" i="1" dirty="0"/>
              <a:t>(co-created through discussion at the SC)</a:t>
            </a:r>
            <a:endParaRPr lang="en-US" sz="2800" dirty="0"/>
          </a:p>
          <a:p>
            <a:pPr lvl="0"/>
            <a:r>
              <a:rPr lang="en-US" sz="2800" b="1" u="sng" dirty="0"/>
              <a:t>Pathways</a:t>
            </a:r>
            <a:r>
              <a:rPr lang="en-US" sz="2800" b="1" dirty="0"/>
              <a:t> </a:t>
            </a:r>
            <a:r>
              <a:rPr lang="en-US" sz="2800" i="1" dirty="0"/>
              <a:t>(suggested by TG leads and finalized by SC)</a:t>
            </a:r>
            <a:endParaRPr lang="en-US" sz="2800" dirty="0"/>
          </a:p>
          <a:p>
            <a:pPr lvl="0"/>
            <a:r>
              <a:rPr lang="en-US" sz="2800" b="1" u="sng" dirty="0"/>
              <a:t>Strategies</a:t>
            </a:r>
            <a:r>
              <a:rPr lang="en-US" sz="2800" b="1" dirty="0"/>
              <a:t>  </a:t>
            </a:r>
            <a:r>
              <a:rPr lang="en-US" sz="2800" i="1" dirty="0"/>
              <a:t>(initiated by TGs)</a:t>
            </a:r>
            <a:endParaRPr lang="en-US" sz="2800" dirty="0"/>
          </a:p>
          <a:p>
            <a:pPr lvl="0"/>
            <a:r>
              <a:rPr lang="en-US" sz="2800" b="1" u="sng" dirty="0"/>
              <a:t>Actions </a:t>
            </a:r>
            <a:r>
              <a:rPr lang="en-US" sz="2800" i="1" dirty="0"/>
              <a:t>(initiated by TGs)</a:t>
            </a:r>
            <a:endParaRPr lang="en-US" sz="2800" dirty="0"/>
          </a:p>
          <a:p>
            <a:pPr lvl="0"/>
            <a:r>
              <a:rPr lang="en-US" sz="2800" b="1" u="sng" dirty="0"/>
              <a:t>Measurable</a:t>
            </a:r>
            <a:r>
              <a:rPr lang="en-US" sz="2800" b="1" dirty="0"/>
              <a:t> Outcomes </a:t>
            </a:r>
            <a:r>
              <a:rPr lang="en-US" sz="2800" dirty="0"/>
              <a:t>(maybe late Summer and Fall) </a:t>
            </a:r>
            <a:r>
              <a:rPr lang="en-US" sz="2800" i="1" dirty="0"/>
              <a:t>(initiated by TGs)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7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3645A-1FF6-4E41-9D7E-1709424FC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Pathways for 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F8CB9-8A42-C341-8ACE-D1AEC32F0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18043"/>
            <a:ext cx="11101136" cy="4490682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US" dirty="0"/>
              <a:t>Maintain and expand carbon sequestration and storage in Vermont’s natural and working lands</a:t>
            </a:r>
          </a:p>
          <a:p>
            <a:pPr lvl="0" fontAlgn="base"/>
            <a:r>
              <a:rPr lang="en-US" dirty="0"/>
              <a:t>Enhance and empower Vermont’s natural and working lands to help both natural and human communities adapt to climate change</a:t>
            </a:r>
          </a:p>
          <a:p>
            <a:pPr lvl="0" fontAlgn="base"/>
            <a:r>
              <a:rPr lang="en-US" dirty="0"/>
              <a:t>Support Vermont’s farmers, foresters, and land workers to reduce greenhouse gas emissions from their operations</a:t>
            </a:r>
          </a:p>
          <a:p>
            <a:pPr lvl="0" fontAlgn="base"/>
            <a:r>
              <a:rPr lang="en-US" dirty="0"/>
              <a:t>Support and empower Vermont’s natural and working lands owners, managers, and caretakers and develop the workforce</a:t>
            </a:r>
          </a:p>
          <a:p>
            <a:pPr lvl="0" fontAlgn="base"/>
            <a:r>
              <a:rPr lang="en-US" dirty="0"/>
              <a:t>Grow and connect local, sustainable natural and working lands economies and markets and provide equitable access to them</a:t>
            </a:r>
          </a:p>
          <a:p>
            <a:pPr lvl="0" fontAlgn="base"/>
            <a:r>
              <a:rPr lang="en-US" dirty="0"/>
              <a:t>Support healthy agricultural soils and local food systems</a:t>
            </a:r>
          </a:p>
          <a:p>
            <a:pPr lvl="0" fontAlgn="base"/>
            <a:r>
              <a:rPr lang="en-US" dirty="0"/>
              <a:t>Shape land use and development that supports natural and human communities for a sustainable, equitable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66045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LightSeedLeftStep">
      <a:dk1>
        <a:srgbClr val="000000"/>
      </a:dk1>
      <a:lt1>
        <a:srgbClr val="FFFFFF"/>
      </a:lt1>
      <a:dk2>
        <a:srgbClr val="313820"/>
      </a:dk2>
      <a:lt2>
        <a:srgbClr val="E2E8E3"/>
      </a:lt2>
      <a:accent1>
        <a:srgbClr val="DC80D4"/>
      </a:accent1>
      <a:accent2>
        <a:srgbClr val="B064D5"/>
      </a:accent2>
      <a:accent3>
        <a:srgbClr val="9880DC"/>
      </a:accent3>
      <a:accent4>
        <a:srgbClr val="6476D5"/>
      </a:accent4>
      <a:accent5>
        <a:srgbClr val="6DAAD7"/>
      </a:accent5>
      <a:accent6>
        <a:srgbClr val="54B1B2"/>
      </a:accent6>
      <a:hlink>
        <a:srgbClr val="568F5B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2C9ECE3921D348A0C0C29B48EBD157" ma:contentTypeVersion="13" ma:contentTypeDescription="Create a new document." ma:contentTypeScope="" ma:versionID="a034759920d2bebef501369ae1b86c32">
  <xsd:schema xmlns:xsd="http://www.w3.org/2001/XMLSchema" xmlns:xs="http://www.w3.org/2001/XMLSchema" xmlns:p="http://schemas.microsoft.com/office/2006/metadata/properties" xmlns:ns1="http://schemas.microsoft.com/sharepoint/v3" xmlns:ns2="dcf212f7-a71e-48b8-b3f5-690ab3fb6e64" xmlns:ns3="39675a3a-584d-468b-9c31-b6a787bb6460" targetNamespace="http://schemas.microsoft.com/office/2006/metadata/properties" ma:root="true" ma:fieldsID="8e747d1d4ef0673d7f40aa7c60225fe5" ns1:_="" ns2:_="" ns3:_="">
    <xsd:import namespace="http://schemas.microsoft.com/sharepoint/v3"/>
    <xsd:import namespace="dcf212f7-a71e-48b8-b3f5-690ab3fb6e64"/>
    <xsd:import namespace="39675a3a-584d-468b-9c31-b6a787bb64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212f7-a71e-48b8-b3f5-690ab3fb6e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675a3a-584d-468b-9c31-b6a787bb64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F281BC9-6233-412C-85D9-799DDDCFA64C}"/>
</file>

<file path=customXml/itemProps2.xml><?xml version="1.0" encoding="utf-8"?>
<ds:datastoreItem xmlns:ds="http://schemas.openxmlformats.org/officeDocument/2006/customXml" ds:itemID="{2948213D-FE06-442D-A75C-3C0C42A29E2C}"/>
</file>

<file path=customXml/itemProps3.xml><?xml version="1.0" encoding="utf-8"?>
<ds:datastoreItem xmlns:ds="http://schemas.openxmlformats.org/officeDocument/2006/customXml" ds:itemID="{280DD14B-B441-4586-97CB-CEEB6BBDE61E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174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Next LT Pro</vt:lpstr>
      <vt:lpstr>Bell MT</vt:lpstr>
      <vt:lpstr>GlowVTI</vt:lpstr>
      <vt:lpstr>Pathways Framework</vt:lpstr>
      <vt:lpstr>Levels of Organization</vt:lpstr>
      <vt:lpstr>Common Pathways for SC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Framework</dc:title>
  <dc:creator>Pat Field</dc:creator>
  <cp:lastModifiedBy>Pat Field</cp:lastModifiedBy>
  <cp:revision>1</cp:revision>
  <dcterms:created xsi:type="dcterms:W3CDTF">2021-07-09T10:57:21Z</dcterms:created>
  <dcterms:modified xsi:type="dcterms:W3CDTF">2021-07-09T11:01:28Z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0x010100F02C9ECE3921D348A0C0C29B48EBD157</vt:lpwstr>
  </property>
</Properties>
</file>